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85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84" r:id="rId26"/>
    <p:sldId id="283" r:id="rId27"/>
    <p:sldId id="288" r:id="rId28"/>
    <p:sldId id="280" r:id="rId29"/>
    <p:sldId id="281" r:id="rId30"/>
    <p:sldId id="282" r:id="rId31"/>
  </p:sldIdLst>
  <p:sldSz cx="18288000" cy="10287000"/>
  <p:notesSz cx="6858000" cy="9144000"/>
  <p:embeddedFontLst>
    <p:embeddedFont>
      <p:font typeface="Times New Roman Bold" panose="02020803070505020304" pitchFamily="18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9" autoAdjust="0"/>
  </p:normalViewPr>
  <p:slideViewPr>
    <p:cSldViewPr>
      <p:cViewPr varScale="1">
        <p:scale>
          <a:sx n="83" d="100"/>
          <a:sy n="83" d="100"/>
        </p:scale>
        <p:origin x="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186">
            <a:off x="2227283" y="5351176"/>
            <a:ext cx="3774176" cy="3788382"/>
          </a:xfrm>
          <a:custGeom>
            <a:avLst/>
            <a:gdLst/>
            <a:ahLst/>
            <a:cxnLst/>
            <a:rect l="l" t="t" r="r" b="b"/>
            <a:pathLst>
              <a:path w="3774176" h="3788382">
                <a:moveTo>
                  <a:pt x="0" y="0"/>
                </a:moveTo>
                <a:lnTo>
                  <a:pt x="3774175" y="0"/>
                </a:lnTo>
                <a:lnTo>
                  <a:pt x="3774175" y="3788382"/>
                </a:lnTo>
                <a:lnTo>
                  <a:pt x="0" y="378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762579">
            <a:off x="12280728" y="5371325"/>
            <a:ext cx="3864004" cy="3748084"/>
          </a:xfrm>
          <a:custGeom>
            <a:avLst/>
            <a:gdLst/>
            <a:ahLst/>
            <a:cxnLst/>
            <a:rect l="l" t="t" r="r" b="b"/>
            <a:pathLst>
              <a:path w="3864004" h="3748084">
                <a:moveTo>
                  <a:pt x="0" y="0"/>
                </a:moveTo>
                <a:lnTo>
                  <a:pt x="3864004" y="0"/>
                </a:lnTo>
                <a:lnTo>
                  <a:pt x="3864004" y="3748084"/>
                </a:lnTo>
                <a:lnTo>
                  <a:pt x="0" y="374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81771" y="1631195"/>
            <a:ext cx="13524458" cy="206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6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Electric Guitar Body Detection: A Machine Vision 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6221" y="3954052"/>
            <a:ext cx="9695557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Template Matching and Haar Classifiers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9780" y="5557602"/>
            <a:ext cx="6028440" cy="260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02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Composition:</a:t>
            </a:r>
          </a:p>
          <a:p>
            <a:pPr algn="ctr">
              <a:lnSpc>
                <a:spcPct val="150000"/>
              </a:lnSpc>
            </a:pPr>
            <a:r>
              <a:rPr lang="en-US" sz="290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Kavvousanaki</a:t>
            </a: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Evangelia</a:t>
            </a:r>
          </a:p>
          <a:p>
            <a:pPr algn="ctr">
              <a:lnSpc>
                <a:spcPts val="3337"/>
              </a:lnSpc>
            </a:pPr>
            <a:r>
              <a:rPr lang="en-US" sz="290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Kapsalis</a:t>
            </a: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Christoforos</a:t>
            </a:r>
            <a:endParaRPr lang="en-US" sz="2902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337"/>
              </a:lnSpc>
            </a:pPr>
            <a:r>
              <a:rPr lang="en-US" sz="290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Proiskos</a:t>
            </a: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Georgios</a:t>
            </a:r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90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Stavrogiannis</a:t>
            </a: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Christos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68780" y="1682114"/>
            <a:ext cx="7583194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Canny Edge Detection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 more details.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Filling-in the detected edges</a:t>
            </a: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“Closing operation”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Largtest</a:t>
            </a: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Contour Detection &amp; Closing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CHAIN_APPROX_SIMPLE function for efficiency purposes.</a:t>
            </a:r>
          </a:p>
        </p:txBody>
      </p:sp>
      <p:sp>
        <p:nvSpPr>
          <p:cNvPr id="4" name="Freeform 4"/>
          <p:cNvSpPr/>
          <p:nvPr/>
        </p:nvSpPr>
        <p:spPr>
          <a:xfrm>
            <a:off x="8081594" y="2263954"/>
            <a:ext cx="3366670" cy="6994346"/>
          </a:xfrm>
          <a:custGeom>
            <a:avLst/>
            <a:gdLst/>
            <a:ahLst/>
            <a:cxnLst/>
            <a:rect l="l" t="t" r="r" b="b"/>
            <a:pathLst>
              <a:path w="3366670" h="6994346">
                <a:moveTo>
                  <a:pt x="0" y="0"/>
                </a:moveTo>
                <a:lnTo>
                  <a:pt x="3366669" y="0"/>
                </a:lnTo>
                <a:lnTo>
                  <a:pt x="3366669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93" r="-49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12171" y="2263954"/>
            <a:ext cx="2707809" cy="6994346"/>
          </a:xfrm>
          <a:custGeom>
            <a:avLst/>
            <a:gdLst/>
            <a:ahLst/>
            <a:cxnLst/>
            <a:rect l="l" t="t" r="r" b="b"/>
            <a:pathLst>
              <a:path w="2707809" h="6994346">
                <a:moveTo>
                  <a:pt x="0" y="0"/>
                </a:moveTo>
                <a:lnTo>
                  <a:pt x="2707809" y="0"/>
                </a:lnTo>
                <a:lnTo>
                  <a:pt x="2707809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684" r="-730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Steps Implemented</a:t>
            </a:r>
          </a:p>
        </p:txBody>
      </p:sp>
      <p:sp>
        <p:nvSpPr>
          <p:cNvPr id="7" name="Freeform 7"/>
          <p:cNvSpPr/>
          <p:nvPr/>
        </p:nvSpPr>
        <p:spPr>
          <a:xfrm>
            <a:off x="15073435" y="2263954"/>
            <a:ext cx="2853131" cy="6994346"/>
          </a:xfrm>
          <a:custGeom>
            <a:avLst/>
            <a:gdLst/>
            <a:ahLst/>
            <a:cxnLst/>
            <a:rect l="l" t="t" r="r" b="b"/>
            <a:pathLst>
              <a:path w="2853131" h="6994346">
                <a:moveTo>
                  <a:pt x="0" y="0"/>
                </a:moveTo>
                <a:lnTo>
                  <a:pt x="2853132" y="0"/>
                </a:lnTo>
                <a:lnTo>
                  <a:pt x="2853132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928" r="-6718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60619"/>
            <a:ext cx="4339575" cy="4422983"/>
          </a:xfrm>
          <a:custGeom>
            <a:avLst/>
            <a:gdLst/>
            <a:ahLst/>
            <a:cxnLst/>
            <a:rect l="l" t="t" r="r" b="b"/>
            <a:pathLst>
              <a:path w="4339575" h="4422983">
                <a:moveTo>
                  <a:pt x="0" y="0"/>
                </a:moveTo>
                <a:lnTo>
                  <a:pt x="4339575" y="0"/>
                </a:lnTo>
                <a:lnTo>
                  <a:pt x="4339575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1" r="-9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30517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88242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5017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Generalized Templates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3283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5504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7013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10004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68780" y="1682114"/>
            <a:ext cx="18296530" cy="163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 Generalization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 via iterating over (~100) images of each type and averaging the results.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3993" y="2132833"/>
            <a:ext cx="14860014" cy="7430007"/>
          </a:xfrm>
          <a:custGeom>
            <a:avLst/>
            <a:gdLst/>
            <a:ahLst/>
            <a:cxnLst/>
            <a:rect l="l" t="t" r="r" b="b"/>
            <a:pathLst>
              <a:path w="14860014" h="7430007">
                <a:moveTo>
                  <a:pt x="0" y="0"/>
                </a:moveTo>
                <a:lnTo>
                  <a:pt x="14860014" y="0"/>
                </a:lnTo>
                <a:lnTo>
                  <a:pt x="14860014" y="7430008"/>
                </a:lnTo>
                <a:lnTo>
                  <a:pt x="0" y="743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74000" y="170803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Matching Example w/o Rotation &amp; Scaling Considerations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284370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Matching Example w Rotation &amp; Scaling Considerations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67E18-B5A0-75C6-4D5C-5AF0F574C53B}"/>
              </a:ext>
            </a:extLst>
          </p:cNvPr>
          <p:cNvSpPr txBox="1"/>
          <p:nvPr/>
        </p:nvSpPr>
        <p:spPr>
          <a:xfrm>
            <a:off x="652935" y="2238228"/>
            <a:ext cx="612886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 &amp; Template Matching (2D)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Focus: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 (z-axis)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quick to 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rotate2D function from cv2, testing all possible angles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rotated sample images by 90 degrees to observe changes in confidence.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Comparison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Confidence levels between rotated images.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7E0A-5CDA-0132-0C66-F7459B26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588" y="5945056"/>
            <a:ext cx="10700865" cy="17211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7BA77C-3648-D82F-53F6-7184009E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8273819"/>
            <a:ext cx="11440610" cy="12239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0BA95-3A16-BB67-10EF-9A244D72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419"/>
          <a:stretch/>
        </p:blipFill>
        <p:spPr>
          <a:xfrm>
            <a:off x="9144000" y="2416629"/>
            <a:ext cx="6440861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0A8778D-A2C0-107D-5A1E-69B7D84546D4}"/>
              </a:ext>
            </a:extLst>
          </p:cNvPr>
          <p:cNvSpPr txBox="1"/>
          <p:nvPr/>
        </p:nvSpPr>
        <p:spPr>
          <a:xfrm>
            <a:off x="-16329" y="1898542"/>
            <a:ext cx="96937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Template Matching with Transformations: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Tried to match templates to a test image by applying different transformations like rotation and scaling. </a:t>
            </a:r>
          </a:p>
          <a:p>
            <a:pPr marL="1371600" lvl="2" indent="-457200">
              <a:buFont typeface="Arial" panose="020B0604020202020204" pitchFamily="34" charset="0"/>
              <a:buChar char="•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2D Rotation (z-axis):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templates around the z-axis in 5-degree steps, checked which rotated version matches best.</a:t>
            </a:r>
          </a:p>
          <a:p>
            <a:pPr marL="1371600" lvl="2" indent="-457200">
              <a:buFont typeface="Arial" panose="020B0604020202020204" pitchFamily="34" charset="0"/>
              <a:buChar char="•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3D Rotation (x and y axes):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also simulated 3D rotations by rotating templates along the x and y axes at specific angles (0, 45, 90, and 180 degrees).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92B43-73BC-F48E-1509-9BA0A559A58C}"/>
              </a:ext>
            </a:extLst>
          </p:cNvPr>
          <p:cNvSpPr txBox="1"/>
          <p:nvPr/>
        </p:nvSpPr>
        <p:spPr>
          <a:xfrm>
            <a:off x="1752600" y="164734"/>
            <a:ext cx="1653540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4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Matching Example w Rotation &amp; Scaling Considerations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8F0602F-1390-B923-551E-D09FD8B8C8A5}"/>
              </a:ext>
            </a:extLst>
          </p:cNvPr>
          <p:cNvSpPr/>
          <p:nvPr/>
        </p:nvSpPr>
        <p:spPr>
          <a:xfrm>
            <a:off x="102355" y="64255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03A9BA-01E7-B545-A847-37B65F85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38" r="66079" b="12820"/>
          <a:stretch/>
        </p:blipFill>
        <p:spPr>
          <a:xfrm>
            <a:off x="13106400" y="6675750"/>
            <a:ext cx="4724400" cy="327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5842AF-79E5-2154-C101-94CD8890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6"/>
          <a:stretch/>
        </p:blipFill>
        <p:spPr>
          <a:xfrm>
            <a:off x="9677400" y="2006384"/>
            <a:ext cx="8490857" cy="4418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A572EA-4C4B-BAD2-545A-4C65EF39BD3B}"/>
              </a:ext>
            </a:extLst>
          </p:cNvPr>
          <p:cNvSpPr txBox="1"/>
          <p:nvPr/>
        </p:nvSpPr>
        <p:spPr>
          <a:xfrm>
            <a:off x="0" y="8568989"/>
            <a:ext cx="13194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Best Match: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 all these rotated and scaled templates and identified the one with the highest match score.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Confidence was close for several types.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F5F92A-1CDC-9705-8B4F-4942A38E0E6B}"/>
              </a:ext>
            </a:extLst>
          </p:cNvPr>
          <p:cNvSpPr txBox="1"/>
          <p:nvPr/>
        </p:nvSpPr>
        <p:spPr>
          <a:xfrm>
            <a:off x="113240" y="6990611"/>
            <a:ext cx="12231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Pyramid for Multi-Scale Matching: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Created “pyramid of images” by resizing the test image and templates to check for matches at various scales. [0.2-2.0]</a:t>
            </a:r>
          </a:p>
        </p:txBody>
      </p:sp>
    </p:spTree>
    <p:extLst>
      <p:ext uri="{BB962C8B-B14F-4D97-AF65-F5344CB8AC3E}">
        <p14:creationId xmlns:p14="http://schemas.microsoft.com/office/powerpoint/2010/main" val="232426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32150-65D1-7091-9264-B5698FDC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E70672-2994-0A80-72F8-1ECA59D7C84A}"/>
              </a:ext>
            </a:extLst>
          </p:cNvPr>
          <p:cNvSpPr/>
          <p:nvPr/>
        </p:nvSpPr>
        <p:spPr>
          <a:xfrm>
            <a:off x="149021" y="38100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5D31074-583A-9C44-74A6-6E8890AB063B}"/>
              </a:ext>
            </a:extLst>
          </p:cNvPr>
          <p:cNvSpPr txBox="1"/>
          <p:nvPr/>
        </p:nvSpPr>
        <p:spPr>
          <a:xfrm>
            <a:off x="2122279" y="494137"/>
            <a:ext cx="1616572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– Rotation Scaling w key point matching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ABAFE-F5F4-7E53-C6DF-3C6B04F3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481" y="5877542"/>
            <a:ext cx="7897327" cy="3915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E9383-4B76-9381-5643-CD75BF02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770556"/>
            <a:ext cx="7478222" cy="43509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16C41-4D38-C275-F707-97773AAEF74A}"/>
              </a:ext>
            </a:extLst>
          </p:cNvPr>
          <p:cNvSpPr txBox="1"/>
          <p:nvPr/>
        </p:nvSpPr>
        <p:spPr>
          <a:xfrm>
            <a:off x="414467" y="1790700"/>
            <a:ext cx="174590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Pyramid and Template Matching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Rotation and Scale Variations as previously.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Matching with ORB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When the confidence scores between two matches was close,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performed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matching using ORB (Oriented FAST and Rotated BRIEF) to improve precision.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Visualization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best matches are displayed, showing confidence score, rotation angle, and scale of the template, with visual overlays of the results, but the effort did not yield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4761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Haar Classifier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85668"/>
            <a:ext cx="14904592" cy="495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of previous naive approach to generalize on suboptimal images.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Haar approach: initially developed for face-detection applications.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guitars also bear characteristics that portray high variance between cases yet their position and overall outline is predictable, at least among guitars of the same type.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6866600"/>
            <a:ext cx="14904592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Goal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usage of a Haar Classifier for guitar detection on images.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should this succeed, we could develop multiple classifiers to try and detect the various types, should a guitar exist on an image.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85668"/>
            <a:ext cx="14904592" cy="66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Training nor Testing Datasets Available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Unable to find any training dataset containing annotated guitar objects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Complexity of Guitars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in guitar features probably higher than facial characteristics - potential need for very large scale training set.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Computational Resources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were only able to execute a local implementation of this approach, allowing only for a short training period of our algorithm.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346" y="1985668"/>
            <a:ext cx="14904592" cy="66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Preparation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Images”/Training set: manually-annotated 250 guitar images from Thomann via the OpenCV Haar Annotation Tool.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“Negative Images”/Testing set: diverse samples of non-guitar images drawn from stock image websites (50 images total).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images converted to resized (600x600) and converted to grayscale.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smoothing was implemented for noise reduction.</a:t>
            </a:r>
          </a:p>
          <a:p>
            <a:pPr algn="l">
              <a:lnSpc>
                <a:spcPts val="6599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05988" y="200545"/>
            <a:ext cx="3123801" cy="6356958"/>
          </a:xfrm>
          <a:custGeom>
            <a:avLst/>
            <a:gdLst/>
            <a:ahLst/>
            <a:cxnLst/>
            <a:rect l="l" t="t" r="r" b="b"/>
            <a:pathLst>
              <a:path w="3123801" h="6356958">
                <a:moveTo>
                  <a:pt x="0" y="0"/>
                </a:moveTo>
                <a:lnTo>
                  <a:pt x="3123801" y="0"/>
                </a:lnTo>
                <a:lnTo>
                  <a:pt x="31238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874" r="-47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091813" y="6120664"/>
            <a:ext cx="3229169" cy="4846783"/>
          </a:xfrm>
          <a:custGeom>
            <a:avLst/>
            <a:gdLst/>
            <a:ahLst/>
            <a:cxnLst/>
            <a:rect l="l" t="t" r="r" b="b"/>
            <a:pathLst>
              <a:path w="3229169" h="4846783">
                <a:moveTo>
                  <a:pt x="0" y="0"/>
                </a:moveTo>
                <a:lnTo>
                  <a:pt x="3229169" y="0"/>
                </a:lnTo>
                <a:lnTo>
                  <a:pt x="3229169" y="4846783"/>
                </a:lnTo>
                <a:lnTo>
                  <a:pt x="0" y="484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Steps Implemented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85668"/>
            <a:ext cx="18537488" cy="590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based on the AdaBoost algorithm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Sticked to the enhanced implementation of Viola and Jones (2001).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Considered a 24x24 sliding window, allowed for 15 training stages, with a max false alarm rate of 0.3. 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Metrics: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false negative/alarm rate - “achieved” with 15 rounds of training.</a:t>
            </a:r>
          </a:p>
          <a:p>
            <a:pPr algn="l">
              <a:lnSpc>
                <a:spcPts val="3761"/>
              </a:lnSpc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unique features given windowSize [24,24] : 261600</a:t>
            </a:r>
          </a:p>
          <a:p>
            <a:pPr algn="l">
              <a:lnSpc>
                <a:spcPts val="3761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6599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9021" y="6954099"/>
            <a:ext cx="10043999" cy="1494512"/>
          </a:xfrm>
          <a:custGeom>
            <a:avLst/>
            <a:gdLst/>
            <a:ahLst/>
            <a:cxnLst/>
            <a:rect l="l" t="t" r="r" b="b"/>
            <a:pathLst>
              <a:path w="10043999" h="1494512">
                <a:moveTo>
                  <a:pt x="0" y="0"/>
                </a:moveTo>
                <a:lnTo>
                  <a:pt x="10044000" y="0"/>
                </a:lnTo>
                <a:lnTo>
                  <a:pt x="10044000" y="1494512"/>
                </a:lnTo>
                <a:lnTo>
                  <a:pt x="0" y="1494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Steps Implemented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81771" y="431348"/>
            <a:ext cx="13524458" cy="109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6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Goals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7553" y="2360222"/>
            <a:ext cx="14092894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tool to detect and classify guitar body types in images</a:t>
            </a:r>
          </a:p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automation in image-based content tagging</a:t>
            </a:r>
          </a:p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progress towards the analysis of the impact of guitar body types physical characteristics in audiovisual advertising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64662" y="1986443"/>
            <a:ext cx="7292283" cy="7645907"/>
          </a:xfrm>
          <a:custGeom>
            <a:avLst/>
            <a:gdLst/>
            <a:ahLst/>
            <a:cxnLst/>
            <a:rect l="l" t="t" r="r" b="b"/>
            <a:pathLst>
              <a:path w="7292283" h="7645907">
                <a:moveTo>
                  <a:pt x="0" y="0"/>
                </a:moveTo>
                <a:lnTo>
                  <a:pt x="7292283" y="0"/>
                </a:lnTo>
                <a:lnTo>
                  <a:pt x="7292283" y="7645907"/>
                </a:lnTo>
                <a:lnTo>
                  <a:pt x="0" y="7645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985668"/>
            <a:ext cx="10715640" cy="41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Very Limited Training Period - Less than 90'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 seems to have been able to only capture the ‘neck’ feature of guitars.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the very limited performance, we </a:t>
            </a: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abandoned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approach.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2061868"/>
            <a:ext cx="17981432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high simplicity of the first naive approach, and very bad results of the second one.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interesting paper by Daftry et al. (2021) on how NASA utilized this approach for sample-tube detection on its Perseverance rover on Mars.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Promised a color- and contrast-agnostic system, working well on texture-less objects.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Basis of this approach: the gradient orientations of the dominant (gradient magnitude-wise) color channel on the silhouette/outline of the features of interest.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55367" y="2410777"/>
            <a:ext cx="4340462" cy="7003032"/>
          </a:xfrm>
          <a:custGeom>
            <a:avLst/>
            <a:gdLst/>
            <a:ahLst/>
            <a:cxnLst/>
            <a:rect l="l" t="t" r="r" b="b"/>
            <a:pathLst>
              <a:path w="4340462" h="7003032">
                <a:moveTo>
                  <a:pt x="0" y="0"/>
                </a:moveTo>
                <a:lnTo>
                  <a:pt x="4340462" y="0"/>
                </a:lnTo>
                <a:lnTo>
                  <a:pt x="4340462" y="7003032"/>
                </a:lnTo>
                <a:lnTo>
                  <a:pt x="0" y="7003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67999" y="2410777"/>
            <a:ext cx="4670664" cy="7003032"/>
          </a:xfrm>
          <a:custGeom>
            <a:avLst/>
            <a:gdLst/>
            <a:ahLst/>
            <a:cxnLst/>
            <a:rect l="l" t="t" r="r" b="b"/>
            <a:pathLst>
              <a:path w="4670664" h="7003032">
                <a:moveTo>
                  <a:pt x="0" y="0"/>
                </a:moveTo>
                <a:lnTo>
                  <a:pt x="4670664" y="0"/>
                </a:lnTo>
                <a:lnTo>
                  <a:pt x="4670664" y="7003032"/>
                </a:lnTo>
                <a:lnTo>
                  <a:pt x="0" y="700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2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771" y="2096452"/>
            <a:ext cx="8785172" cy="440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Creation</a:t>
            </a:r>
          </a:p>
          <a:p>
            <a:pPr marL="1424934" lvl="2" indent="-474978" algn="l"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our experience - two guitar features are the most telling of its body type; the head and the upper parts of its body.</a:t>
            </a:r>
          </a:p>
          <a:p>
            <a:pPr marL="1424934" lvl="2" indent="-474978" algn="l">
              <a:buFont typeface="Arial"/>
              <a:buChar char="⚬"/>
            </a:pPr>
            <a:endParaRPr lang="en-US" sz="32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24934" lvl="2" indent="-474978" algn="l"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previously used “positive” images served us well in creating templates for these two features based on these features.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11000" y="5886631"/>
            <a:ext cx="2214631" cy="4179224"/>
          </a:xfrm>
          <a:custGeom>
            <a:avLst/>
            <a:gdLst/>
            <a:ahLst/>
            <a:cxnLst/>
            <a:rect l="l" t="t" r="r" b="b"/>
            <a:pathLst>
              <a:path w="2214631" h="4179224">
                <a:moveTo>
                  <a:pt x="0" y="0"/>
                </a:moveTo>
                <a:lnTo>
                  <a:pt x="2214631" y="0"/>
                </a:lnTo>
                <a:lnTo>
                  <a:pt x="2214631" y="4179223"/>
                </a:lnTo>
                <a:lnTo>
                  <a:pt x="0" y="4179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00400" y="6029200"/>
            <a:ext cx="5110616" cy="3732472"/>
          </a:xfrm>
          <a:custGeom>
            <a:avLst/>
            <a:gdLst/>
            <a:ahLst/>
            <a:cxnLst/>
            <a:rect l="l" t="t" r="r" b="b"/>
            <a:pathLst>
              <a:path w="5110616" h="3732472">
                <a:moveTo>
                  <a:pt x="0" y="0"/>
                </a:moveTo>
                <a:lnTo>
                  <a:pt x="5110616" y="0"/>
                </a:lnTo>
                <a:lnTo>
                  <a:pt x="5110616" y="3732472"/>
                </a:lnTo>
                <a:lnTo>
                  <a:pt x="0" y="373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772" y="2096452"/>
            <a:ext cx="17510072" cy="338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Creation</a:t>
            </a:r>
          </a:p>
          <a:p>
            <a:pPr marL="1424934" lvl="2" indent="-474978" algn="l"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type of guitar: iterated over all relevant images (after Gaussian blurring on each color channel, separately).</a:t>
            </a:r>
          </a:p>
          <a:p>
            <a:pPr marL="1424934" lvl="2" indent="-474978" algn="l">
              <a:buFont typeface="Arial"/>
              <a:buChar char="⚬"/>
            </a:pPr>
            <a:endParaRPr lang="en-US" sz="32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24934" lvl="2" indent="-474978" algn="l"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pixel of these two features was represented by the gradient orientation value of the color channel bearing the highest gradient magnitude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50772" y="2096452"/>
            <a:ext cx="17510072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Matching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Retained the same considerations pertaining to image pyramids and rotation augmentation.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images were represented as well based on their dominant gradient orientation on each pixel.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different thresholding values were necessary for matching the two different types of templates.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09A7A-57D4-6333-141C-53007F8A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D189C8-A136-E505-5E1A-CCA9EBC95BD0}"/>
              </a:ext>
            </a:extLst>
          </p:cNvPr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F1326B-BF08-1D5A-EC9C-27EFF6B84C7E}"/>
              </a:ext>
            </a:extLst>
          </p:cNvPr>
          <p:cNvSpPr txBox="1"/>
          <p:nvPr/>
        </p:nvSpPr>
        <p:spPr>
          <a:xfrm>
            <a:off x="2122279" y="284370"/>
            <a:ext cx="152853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– Approach &amp; Steps to Achieve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06C65-5272-A6A9-57F5-5B701958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322329"/>
            <a:ext cx="6544248" cy="6574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A31B89-E937-4605-2112-4242C97CBFA4}"/>
              </a:ext>
            </a:extLst>
          </p:cNvPr>
          <p:cNvSpPr txBox="1"/>
          <p:nvPr/>
        </p:nvSpPr>
        <p:spPr>
          <a:xfrm>
            <a:off x="146957" y="1870152"/>
            <a:ext cx="9144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Preprocessing: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applied Gaussian blur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edge features and improve template matching accuracy.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before proceeding to: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Orientation Calculation: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dominant gradient orientations after edge detection to focus on key directions, improving rotation matching.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Templates Handling: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distinct preprocessing for head and upper body templates to preserve their unique features for better matching.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Rotation Fix: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resized rotated templates to prevent clipping and ensure they fit within the desired dimensions.</a:t>
            </a:r>
          </a:p>
        </p:txBody>
      </p:sp>
    </p:spTree>
    <p:extLst>
      <p:ext uri="{BB962C8B-B14F-4D97-AF65-F5344CB8AC3E}">
        <p14:creationId xmlns:p14="http://schemas.microsoft.com/office/powerpoint/2010/main" val="279774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07DF-1390-C05D-BD6D-E6AD450B7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29C7EF-09A0-58E6-A833-F9CA230F9B2A}"/>
              </a:ext>
            </a:extLst>
          </p:cNvPr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D1AF494-061E-A96E-A5DF-F40D0D27BF9E}"/>
              </a:ext>
            </a:extLst>
          </p:cNvPr>
          <p:cNvSpPr txBox="1"/>
          <p:nvPr/>
        </p:nvSpPr>
        <p:spPr>
          <a:xfrm>
            <a:off x="2122279" y="525328"/>
            <a:ext cx="152853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–Issue &amp; Debugging</a:t>
            </a:r>
            <a:endParaRPr lang="en-US" sz="5542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3650265-B75B-E304-4EBC-1365EA417F2C}"/>
              </a:ext>
            </a:extLst>
          </p:cNvPr>
          <p:cNvSpPr txBox="1"/>
          <p:nvPr/>
        </p:nvSpPr>
        <p:spPr>
          <a:xfrm>
            <a:off x="149021" y="2065020"/>
            <a:ext cx="8221636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Canny Edge Detection Impact: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Reapplied Canny edge detection after blurring to reduce noise and improve edge clarity for better matching.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Threshold Optimization: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Fine-tuned edge detection thresholds for optimal sensitivity and accurate template matching.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Rotation and Size Debugging: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Resized templates to avoid clipping during rotation, improving match quality.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Improved Matching: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Combined edge detection and gradient orientation to improve overall template matching results.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Iterative Debugging: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Tested and refined preprocessing techniques for different templates, leading to better matching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BAF0D-EDB3-26DC-F33E-B1D313A1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000500"/>
            <a:ext cx="7392432" cy="6068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839E6-A812-4AAB-430C-91594A85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4974" y="1891923"/>
            <a:ext cx="5722305" cy="48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6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959DF-1CE0-686A-B8CA-10AD995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2ADC0C-92DA-34B3-3E4C-835ECFA66796}"/>
              </a:ext>
            </a:extLst>
          </p:cNvPr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C71B1CC-9151-BF0F-EE16-C6A0338F4347}"/>
              </a:ext>
            </a:extLst>
          </p:cNvPr>
          <p:cNvSpPr txBox="1"/>
          <p:nvPr/>
        </p:nvSpPr>
        <p:spPr>
          <a:xfrm>
            <a:off x="2122279" y="525328"/>
            <a:ext cx="152853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–Debugging and Progress </a:t>
            </a:r>
            <a:endParaRPr lang="en-US" sz="5542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6" name="Picture 5" descr="A blue and white electric guitar&#10;&#10;Description automatically generated">
            <a:extLst>
              <a:ext uri="{FF2B5EF4-FFF2-40B4-BE49-F238E27FC236}">
                <a16:creationId xmlns:a16="http://schemas.microsoft.com/office/drawing/2014/main" id="{4C3A819F-C050-16B1-6B7B-9778FFDF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9" t="35556" r="24072" b="36889"/>
          <a:stretch/>
        </p:blipFill>
        <p:spPr>
          <a:xfrm>
            <a:off x="2686712" y="7924800"/>
            <a:ext cx="6019800" cy="2362200"/>
          </a:xfrm>
          <a:prstGeom prst="rect">
            <a:avLst/>
          </a:prstGeom>
        </p:spPr>
      </p:pic>
      <p:pic>
        <p:nvPicPr>
          <p:cNvPr id="8" name="Picture 7" descr="A blue electric guitar with a tan neck&#10;&#10;Description automatically generated">
            <a:extLst>
              <a:ext uri="{FF2B5EF4-FFF2-40B4-BE49-F238E27FC236}">
                <a16:creationId xmlns:a16="http://schemas.microsoft.com/office/drawing/2014/main" id="{E67D98BA-BE9E-5D71-9175-5C11DD93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5" t="13645" r="39494" b="7390"/>
          <a:stretch/>
        </p:blipFill>
        <p:spPr>
          <a:xfrm>
            <a:off x="14554497" y="1911283"/>
            <a:ext cx="2853082" cy="6769234"/>
          </a:xfrm>
          <a:prstGeom prst="rect">
            <a:avLst/>
          </a:prstGeom>
        </p:spPr>
      </p:pic>
      <p:pic>
        <p:nvPicPr>
          <p:cNvPr id="11" name="Picture 10" descr="A blue electric guitar with a white background&#10;&#10;Description automatically generated">
            <a:extLst>
              <a:ext uri="{FF2B5EF4-FFF2-40B4-BE49-F238E27FC236}">
                <a16:creationId xmlns:a16="http://schemas.microsoft.com/office/drawing/2014/main" id="{463B2C8B-07F3-22E1-B359-312AF0970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0" t="7334" r="32000"/>
          <a:stretch/>
        </p:blipFill>
        <p:spPr>
          <a:xfrm>
            <a:off x="10378140" y="2037187"/>
            <a:ext cx="3657600" cy="7943850"/>
          </a:xfrm>
          <a:prstGeom prst="rect">
            <a:avLst/>
          </a:prstGeom>
        </p:spPr>
      </p:pic>
      <p:pic>
        <p:nvPicPr>
          <p:cNvPr id="13" name="Picture 12" descr="A white electric guitar on a black background&#10;&#10;Description automatically generated">
            <a:extLst>
              <a:ext uri="{FF2B5EF4-FFF2-40B4-BE49-F238E27FC236}">
                <a16:creationId xmlns:a16="http://schemas.microsoft.com/office/drawing/2014/main" id="{B7EC36F4-3A1D-7270-2031-D1484D7E4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8" t="9111" r="34497"/>
          <a:stretch/>
        </p:blipFill>
        <p:spPr>
          <a:xfrm>
            <a:off x="7099835" y="2007653"/>
            <a:ext cx="2662304" cy="5858009"/>
          </a:xfrm>
          <a:prstGeom prst="rect">
            <a:avLst/>
          </a:prstGeom>
        </p:spPr>
      </p:pic>
      <p:pic>
        <p:nvPicPr>
          <p:cNvPr id="15" name="Picture 14" descr="A white electric guitar on a black and white background&#10;&#10;Description automatically generated">
            <a:extLst>
              <a:ext uri="{FF2B5EF4-FFF2-40B4-BE49-F238E27FC236}">
                <a16:creationId xmlns:a16="http://schemas.microsoft.com/office/drawing/2014/main" id="{1A0D4E14-0447-B9CC-C1B4-CCD66F542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5" t="6619" r="37000"/>
          <a:stretch/>
        </p:blipFill>
        <p:spPr>
          <a:xfrm>
            <a:off x="3306413" y="1992926"/>
            <a:ext cx="3793422" cy="5858009"/>
          </a:xfrm>
          <a:prstGeom prst="rect">
            <a:avLst/>
          </a:prstGeom>
        </p:spPr>
      </p:pic>
      <p:pic>
        <p:nvPicPr>
          <p:cNvPr id="17" name="Picture 16" descr="A black and white picture of a guitar&#10;&#10;Description automatically generated">
            <a:extLst>
              <a:ext uri="{FF2B5EF4-FFF2-40B4-BE49-F238E27FC236}">
                <a16:creationId xmlns:a16="http://schemas.microsoft.com/office/drawing/2014/main" id="{18D262F6-CA97-B50F-2519-598799B25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r="36285"/>
          <a:stretch/>
        </p:blipFill>
        <p:spPr>
          <a:xfrm>
            <a:off x="432770" y="2007653"/>
            <a:ext cx="3220827" cy="5844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D5B379-4898-B91C-6CF0-3788D5D48BFB}"/>
              </a:ext>
            </a:extLst>
          </p:cNvPr>
          <p:cNvSpPr txBox="1"/>
          <p:nvPr/>
        </p:nvSpPr>
        <p:spPr>
          <a:xfrm>
            <a:off x="-513976" y="1134069"/>
            <a:ext cx="11734800" cy="84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1          Step 2           Step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8B45CF-3A47-C870-7DA1-38010749B7E9}"/>
              </a:ext>
            </a:extLst>
          </p:cNvPr>
          <p:cNvSpPr txBox="1"/>
          <p:nvPr/>
        </p:nvSpPr>
        <p:spPr>
          <a:xfrm>
            <a:off x="10227426" y="1181100"/>
            <a:ext cx="4035217" cy="84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9A195-556F-AC19-59DA-FA4110F70EA2}"/>
              </a:ext>
            </a:extLst>
          </p:cNvPr>
          <p:cNvSpPr txBox="1"/>
          <p:nvPr/>
        </p:nvSpPr>
        <p:spPr>
          <a:xfrm>
            <a:off x="13970789" y="1130185"/>
            <a:ext cx="4035217" cy="84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BC658-D24F-E8A2-6A63-989CB6D7D73C}"/>
              </a:ext>
            </a:extLst>
          </p:cNvPr>
          <p:cNvSpPr txBox="1"/>
          <p:nvPr/>
        </p:nvSpPr>
        <p:spPr>
          <a:xfrm>
            <a:off x="-381620" y="8921506"/>
            <a:ext cx="4035217" cy="84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 6</a:t>
            </a:r>
          </a:p>
        </p:txBody>
      </p:sp>
    </p:spTree>
    <p:extLst>
      <p:ext uri="{BB962C8B-B14F-4D97-AF65-F5344CB8AC3E}">
        <p14:creationId xmlns:p14="http://schemas.microsoft.com/office/powerpoint/2010/main" val="222796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75466" y="1446347"/>
            <a:ext cx="9055726" cy="8840653"/>
          </a:xfrm>
          <a:custGeom>
            <a:avLst/>
            <a:gdLst/>
            <a:ahLst/>
            <a:cxnLst/>
            <a:rect l="l" t="t" r="r" b="b"/>
            <a:pathLst>
              <a:path w="9055726" h="8840653">
                <a:moveTo>
                  <a:pt x="0" y="0"/>
                </a:moveTo>
                <a:lnTo>
                  <a:pt x="9055726" y="0"/>
                </a:lnTo>
                <a:lnTo>
                  <a:pt x="9055726" y="8840653"/>
                </a:lnTo>
                <a:lnTo>
                  <a:pt x="0" y="884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31192" y="2291407"/>
            <a:ext cx="7356808" cy="5704186"/>
          </a:xfrm>
          <a:custGeom>
            <a:avLst/>
            <a:gdLst/>
            <a:ahLst/>
            <a:cxnLst/>
            <a:rect l="l" t="t" r="r" b="b"/>
            <a:pathLst>
              <a:path w="7356808" h="5704186">
                <a:moveTo>
                  <a:pt x="0" y="0"/>
                </a:moveTo>
                <a:lnTo>
                  <a:pt x="7356808" y="0"/>
                </a:lnTo>
                <a:lnTo>
                  <a:pt x="7356808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321441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Matching Example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854E9-6DF9-0F16-7E4C-6F0E173BAD32}"/>
              </a:ext>
            </a:extLst>
          </p:cNvPr>
          <p:cNvSpPr txBox="1"/>
          <p:nvPr/>
        </p:nvSpPr>
        <p:spPr>
          <a:xfrm>
            <a:off x="533400" y="2043803"/>
            <a:ext cx="17221200" cy="775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 generalized guitar body detection system using three distinct techniques: a naive approach using template matching as offered by the cv2 library, one based on the dominant gradient orientation, and 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method (which could not be finalized).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Addressed variations in scale, rotation, and background through dynamic preprocessing and multi-scale matching across all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related to image anomalies on cases with irregular background or rotation.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dominant gradient orientation proved to be the most effective approach, offering the best performance for guitar body-type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consideration relates to the computational efficiency, as the current implementation takes several minutes per iteration, making it impractical for use in a video version as suggested in the original paper used by NASA.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2909" y="4885046"/>
            <a:ext cx="8896391" cy="4975645"/>
          </a:xfrm>
          <a:custGeom>
            <a:avLst/>
            <a:gdLst/>
            <a:ahLst/>
            <a:cxnLst/>
            <a:rect l="l" t="t" r="r" b="b"/>
            <a:pathLst>
              <a:path w="8896391" h="4975645">
                <a:moveTo>
                  <a:pt x="0" y="0"/>
                </a:moveTo>
                <a:lnTo>
                  <a:pt x="8896391" y="0"/>
                </a:lnTo>
                <a:lnTo>
                  <a:pt x="8896391" y="4975645"/>
                </a:lnTo>
                <a:lnTo>
                  <a:pt x="0" y="497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21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 - Why Focus on Electric Guitar Bodies?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2211940"/>
            <a:ext cx="10385857" cy="246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cultural and symbolic status of electric guitars</a:t>
            </a:r>
          </a:p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visual impact in marketing and advertising</a:t>
            </a:r>
          </a:p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research on physical guitar characteristics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7470" y="1399404"/>
            <a:ext cx="4553060" cy="4553060"/>
          </a:xfrm>
          <a:custGeom>
            <a:avLst/>
            <a:gdLst/>
            <a:ahLst/>
            <a:cxnLst/>
            <a:rect l="l" t="t" r="r" b="b"/>
            <a:pathLst>
              <a:path w="4553060" h="4553060">
                <a:moveTo>
                  <a:pt x="0" y="0"/>
                </a:moveTo>
                <a:lnTo>
                  <a:pt x="4553060" y="0"/>
                </a:lnTo>
                <a:lnTo>
                  <a:pt x="4553060" y="4553060"/>
                </a:lnTo>
                <a:lnTo>
                  <a:pt x="0" y="4553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1350" y="6252700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11805" y="1695203"/>
            <a:ext cx="3516187" cy="7441180"/>
          </a:xfrm>
          <a:custGeom>
            <a:avLst/>
            <a:gdLst/>
            <a:ahLst/>
            <a:cxnLst/>
            <a:rect l="l" t="t" r="r" b="b"/>
            <a:pathLst>
              <a:path w="3516187" h="7441180">
                <a:moveTo>
                  <a:pt x="0" y="0"/>
                </a:moveTo>
                <a:lnTo>
                  <a:pt x="3516187" y="0"/>
                </a:lnTo>
                <a:lnTo>
                  <a:pt x="3516187" y="7441180"/>
                </a:lnTo>
                <a:lnTo>
                  <a:pt x="0" y="7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295" r="-57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891923"/>
            <a:ext cx="13384707" cy="835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Crawler Development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Thomann.de posed as a promising source of “clean” guitar images to utilize in all our approaches.</a:t>
            </a:r>
          </a:p>
          <a:p>
            <a:pPr marL="1882134" lvl="3" indent="-474978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Lighting &amp; Consistent Illumination: The lighting across the image is even, without harsh shadows or bright spots. </a:t>
            </a:r>
          </a:p>
          <a:p>
            <a:pPr marL="1882134" lvl="3" indent="-474978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Background Clutter &amp; Plain Background: The background is simple and consist of a single (in each image) color with strict “bands” in each case.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an agent using python’s Playwright library to download guitar photos, classifier per their body type.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77100" y="3996400"/>
            <a:ext cx="13200537" cy="6105248"/>
          </a:xfrm>
          <a:custGeom>
            <a:avLst/>
            <a:gdLst/>
            <a:ahLst/>
            <a:cxnLst/>
            <a:rect l="l" t="t" r="r" b="b"/>
            <a:pathLst>
              <a:path w="13200537" h="6105248">
                <a:moveTo>
                  <a:pt x="0" y="0"/>
                </a:moveTo>
                <a:lnTo>
                  <a:pt x="13200537" y="0"/>
                </a:lnTo>
                <a:lnTo>
                  <a:pt x="13200537" y="6105248"/>
                </a:lnTo>
                <a:lnTo>
                  <a:pt x="0" y="61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Validation and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900899"/>
            <a:ext cx="17388306" cy="209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Cleanup</a:t>
            </a:r>
          </a:p>
          <a:p>
            <a:pPr marL="1424934" lvl="2" indent="-474978" algn="l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images retrieved by the crawler were rotated or showed the back sides of guitars, so we performed a manual cleanup to replace such cases with “clean” instances.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Naive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05225"/>
            <a:ext cx="13384707" cy="246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looking at clean cases of image photos and want to be able to automatically detect the depicted guitar body types.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4379822"/>
            <a:ext cx="18138979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Goal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generalized one-piece full-body binary mask templates for each guitar type.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Guiding principles: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 Applicability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expression of distinguishing features going beyond what our experience suggests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792954" y="1651367"/>
            <a:ext cx="3614625" cy="1852875"/>
          </a:xfrm>
          <a:custGeom>
            <a:avLst/>
            <a:gdLst/>
            <a:ahLst/>
            <a:cxnLst/>
            <a:rect l="l" t="t" r="r" b="b"/>
            <a:pathLst>
              <a:path w="3614625" h="1852875">
                <a:moveTo>
                  <a:pt x="0" y="0"/>
                </a:moveTo>
                <a:lnTo>
                  <a:pt x="3614625" y="0"/>
                </a:lnTo>
                <a:lnTo>
                  <a:pt x="3614625" y="1852875"/>
                </a:lnTo>
                <a:lnTo>
                  <a:pt x="0" y="185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92954" y="3709261"/>
            <a:ext cx="3614625" cy="1997508"/>
          </a:xfrm>
          <a:custGeom>
            <a:avLst/>
            <a:gdLst/>
            <a:ahLst/>
            <a:cxnLst/>
            <a:rect l="l" t="t" r="r" b="b"/>
            <a:pathLst>
              <a:path w="3614625" h="1997508">
                <a:moveTo>
                  <a:pt x="0" y="0"/>
                </a:moveTo>
                <a:lnTo>
                  <a:pt x="3614625" y="0"/>
                </a:lnTo>
                <a:lnTo>
                  <a:pt x="3614625" y="1997508"/>
                </a:lnTo>
                <a:lnTo>
                  <a:pt x="0" y="199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69"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Challenges &amp; Assumptions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21" y="1905225"/>
            <a:ext cx="13384707" cy="665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Fundamental Assumption: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“definitive shape” for each guitar type.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sticked to the task of recognizing the </a:t>
            </a: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hallmark models of the industry giants</a:t>
            </a: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Fender and Gibson.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Stratocaster - “ST”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Telecaster - “T”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Paul - “LP”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 Guitar - “SG”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05225"/>
            <a:ext cx="13384707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Size, Scaling, Rotation, Lighting Conditions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retrieved “training” images seemed to have all the previous features consistent among them - out of our control, we needed to assume it to generally hold. 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 Variations: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“light” and “dark” background photos, with the latter only having a “dark” part in the proportion displaying the guitar.</a:t>
            </a:r>
          </a:p>
        </p:txBody>
      </p:sp>
      <p:sp>
        <p:nvSpPr>
          <p:cNvPr id="4" name="Freeform 4"/>
          <p:cNvSpPr/>
          <p:nvPr/>
        </p:nvSpPr>
        <p:spPr>
          <a:xfrm>
            <a:off x="13699239" y="1891922"/>
            <a:ext cx="4588761" cy="7979220"/>
          </a:xfrm>
          <a:custGeom>
            <a:avLst/>
            <a:gdLst/>
            <a:ahLst/>
            <a:cxnLst/>
            <a:rect l="l" t="t" r="r" b="b"/>
            <a:pathLst>
              <a:path w="4588761" h="7979220">
                <a:moveTo>
                  <a:pt x="0" y="0"/>
                </a:moveTo>
                <a:lnTo>
                  <a:pt x="4588761" y="0"/>
                </a:lnTo>
                <a:lnTo>
                  <a:pt x="4588761" y="7979221"/>
                </a:lnTo>
                <a:lnTo>
                  <a:pt x="0" y="7979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43" r="-369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Challenges &amp; Assumptions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05225"/>
            <a:ext cx="13384707" cy="835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Considering only the Luminance Channel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convenient and efficient to work with a single-color channel.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Histogram-Based pre-processing: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Kept only the ‘central’ part portraying the guitar.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detected the two cases of backgrounds for images based on histogram observations.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Blurring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with low-sigma theoretical normal distribution to prevent over-smoothing edges.</a:t>
            </a:r>
          </a:p>
          <a:p>
            <a:pPr algn="l">
              <a:lnSpc>
                <a:spcPts val="6599"/>
              </a:lnSpc>
            </a:pPr>
            <a:endParaRPr lang="en-US" sz="32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Steps Implemented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1853</Words>
  <Application>Microsoft Office PowerPoint</Application>
  <PresentationFormat>Custom</PresentationFormat>
  <Paragraphs>172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STAVROGIANNIS Christos</dc:creator>
  <cp:lastModifiedBy>Christoforos Kapsalis</cp:lastModifiedBy>
  <cp:revision>21</cp:revision>
  <dcterms:created xsi:type="dcterms:W3CDTF">2006-08-16T00:00:00Z</dcterms:created>
  <dcterms:modified xsi:type="dcterms:W3CDTF">2025-07-24T06:00:56Z</dcterms:modified>
  <dc:identifier>DAGZtpBkOaE</dc:identifier>
</cp:coreProperties>
</file>